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inzel" panose="020B0604020202020204" charset="0"/>
      <p:regular r:id="rId23"/>
      <p:bold r:id="rId24"/>
    </p:embeddedFont>
    <p:embeddedFont>
      <p:font typeface="Lora Medium" pitchFamily="2" charset="0"/>
      <p:regular r:id="rId25"/>
      <p:bold r:id="rId26"/>
      <p:italic r:id="rId27"/>
      <p:boldItalic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  <p:embeddedFont>
      <p:font typeface="Source Code Pro" panose="020B0509030403020204" pitchFamily="49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1" roundtripDataSignature="AMtx7mjc6QIh9FgPCnqyA85ybsV4s6RU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0" Type="http://schemas.openxmlformats.org/officeDocument/2006/relationships/font" Target="fonts/font4.fntdata"/><Relationship Id="rId41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3b6f92e54_0_1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03b6f92e54_0_1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3b6f92e5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03b6f92e5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3b6f92e54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3b6f92e54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03b6f92e54_0_1169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g103b6f92e54_0_1169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g103b6f92e54_0_1169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g103b6f92e54_0_11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3b6f92e54_0_1206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g103b6f92e54_0_1206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g103b6f92e54_0_120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03b6f92e54_0_12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APTION_ONLY_1_1_1_2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03b6f92e54_0_121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103b6f92e54_0_1212"/>
          <p:cNvSpPr/>
          <p:nvPr/>
        </p:nvSpPr>
        <p:spPr>
          <a:xfrm flipH="1">
            <a:off x="6753751" y="0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g103b6f92e54_0_1212"/>
          <p:cNvSpPr/>
          <p:nvPr/>
        </p:nvSpPr>
        <p:spPr>
          <a:xfrm>
            <a:off x="-1640425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g103b6f92e54_0_1212"/>
          <p:cNvSpPr/>
          <p:nvPr/>
        </p:nvSpPr>
        <p:spPr>
          <a:xfrm>
            <a:off x="8499150" y="467150"/>
            <a:ext cx="528444" cy="528444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103b6f92e54_0_1212"/>
          <p:cNvSpPr/>
          <p:nvPr/>
        </p:nvSpPr>
        <p:spPr>
          <a:xfrm flipH="1">
            <a:off x="0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103b6f92e54_0_1212"/>
          <p:cNvSpPr txBox="1">
            <a:spLocks noGrp="1"/>
          </p:cNvSpPr>
          <p:nvPr>
            <p:ph type="subTitle" idx="1"/>
          </p:nvPr>
        </p:nvSpPr>
        <p:spPr>
          <a:xfrm>
            <a:off x="1033698" y="3284644"/>
            <a:ext cx="11520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5"/>
                </a:solidFill>
              </a:defRPr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g103b6f92e54_0_1212"/>
          <p:cNvSpPr txBox="1">
            <a:spLocks noGrp="1"/>
          </p:cNvSpPr>
          <p:nvPr>
            <p:ph type="subTitle" idx="2"/>
          </p:nvPr>
        </p:nvSpPr>
        <p:spPr>
          <a:xfrm>
            <a:off x="893298" y="3655875"/>
            <a:ext cx="14328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g103b6f92e54_0_1212"/>
          <p:cNvSpPr txBox="1">
            <a:spLocks noGrp="1"/>
          </p:cNvSpPr>
          <p:nvPr>
            <p:ph type="subTitle" idx="3"/>
          </p:nvPr>
        </p:nvSpPr>
        <p:spPr>
          <a:xfrm>
            <a:off x="3004651" y="3284644"/>
            <a:ext cx="1152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g103b6f92e54_0_1212"/>
          <p:cNvSpPr txBox="1">
            <a:spLocks noGrp="1"/>
          </p:cNvSpPr>
          <p:nvPr>
            <p:ph type="subTitle" idx="4"/>
          </p:nvPr>
        </p:nvSpPr>
        <p:spPr>
          <a:xfrm>
            <a:off x="2864251" y="3655875"/>
            <a:ext cx="14328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g103b6f92e54_0_1212"/>
          <p:cNvSpPr txBox="1">
            <a:spLocks noGrp="1"/>
          </p:cNvSpPr>
          <p:nvPr>
            <p:ph type="subTitle" idx="5"/>
          </p:nvPr>
        </p:nvSpPr>
        <p:spPr>
          <a:xfrm>
            <a:off x="4976396" y="3284644"/>
            <a:ext cx="1154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1"/>
                </a:solidFill>
              </a:defRPr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g103b6f92e54_0_1212"/>
          <p:cNvSpPr txBox="1">
            <a:spLocks noGrp="1"/>
          </p:cNvSpPr>
          <p:nvPr>
            <p:ph type="subTitle" idx="6"/>
          </p:nvPr>
        </p:nvSpPr>
        <p:spPr>
          <a:xfrm>
            <a:off x="4837196" y="3655875"/>
            <a:ext cx="14328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g103b6f92e54_0_1212"/>
          <p:cNvSpPr txBox="1">
            <a:spLocks noGrp="1"/>
          </p:cNvSpPr>
          <p:nvPr>
            <p:ph type="subTitle" idx="7"/>
          </p:nvPr>
        </p:nvSpPr>
        <p:spPr>
          <a:xfrm>
            <a:off x="6947353" y="3284644"/>
            <a:ext cx="11520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accent6"/>
                </a:solidFill>
              </a:defRPr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103b6f92e54_0_1212"/>
          <p:cNvSpPr txBox="1">
            <a:spLocks noGrp="1"/>
          </p:cNvSpPr>
          <p:nvPr>
            <p:ph type="subTitle" idx="8"/>
          </p:nvPr>
        </p:nvSpPr>
        <p:spPr>
          <a:xfrm>
            <a:off x="6806953" y="3655875"/>
            <a:ext cx="14328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APTION_ONLY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3b6f92e54_0_122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g103b6f92e54_0_1226"/>
          <p:cNvSpPr/>
          <p:nvPr/>
        </p:nvSpPr>
        <p:spPr>
          <a:xfrm>
            <a:off x="-109825" y="4039800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103b6f92e54_0_1226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g103b6f92e54_0_1226"/>
          <p:cNvSpPr/>
          <p:nvPr/>
        </p:nvSpPr>
        <p:spPr>
          <a:xfrm>
            <a:off x="-928001" y="-505343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g103b6f92e54_0_1226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_AND_BODY_1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3b6f92e54_0_1232"/>
          <p:cNvSpPr/>
          <p:nvPr/>
        </p:nvSpPr>
        <p:spPr>
          <a:xfrm rot="10800000">
            <a:off x="6753751" y="4570793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g103b6f92e54_0_1232"/>
          <p:cNvSpPr/>
          <p:nvPr/>
        </p:nvSpPr>
        <p:spPr>
          <a:xfrm rot="10800000" flipH="1">
            <a:off x="8480100" y="3238509"/>
            <a:ext cx="1171138" cy="1171138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103b6f92e54_0_1232"/>
          <p:cNvSpPr/>
          <p:nvPr/>
        </p:nvSpPr>
        <p:spPr>
          <a:xfrm rot="10800000">
            <a:off x="0" y="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103b6f92e54_0_1232"/>
          <p:cNvSpPr/>
          <p:nvPr/>
        </p:nvSpPr>
        <p:spPr>
          <a:xfrm rot="10800000" flipH="1">
            <a:off x="-878425" y="117001"/>
            <a:ext cx="1383300" cy="13833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103b6f92e54_0_1232"/>
          <p:cNvSpPr txBox="1">
            <a:spLocks noGrp="1"/>
          </p:cNvSpPr>
          <p:nvPr>
            <p:ph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g103b6f92e54_0_1232"/>
          <p:cNvSpPr txBox="1">
            <a:spLocks noGrp="1"/>
          </p:cNvSpPr>
          <p:nvPr>
            <p:ph type="subTitle" idx="1"/>
          </p:nvPr>
        </p:nvSpPr>
        <p:spPr>
          <a:xfrm>
            <a:off x="770600" y="3566777"/>
            <a:ext cx="2258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g103b6f92e54_0_1232"/>
          <p:cNvSpPr txBox="1">
            <a:spLocks noGrp="1"/>
          </p:cNvSpPr>
          <p:nvPr>
            <p:ph type="title" idx="2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g103b6f92e54_0_1232"/>
          <p:cNvSpPr txBox="1">
            <a:spLocks noGrp="1"/>
          </p:cNvSpPr>
          <p:nvPr>
            <p:ph type="subTitle" idx="3"/>
          </p:nvPr>
        </p:nvSpPr>
        <p:spPr>
          <a:xfrm>
            <a:off x="3442651" y="3566785"/>
            <a:ext cx="2258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g103b6f92e54_0_1232"/>
          <p:cNvSpPr txBox="1">
            <a:spLocks noGrp="1"/>
          </p:cNvSpPr>
          <p:nvPr>
            <p:ph type="title" idx="4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 b="1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g103b6f92e54_0_1232"/>
          <p:cNvSpPr txBox="1">
            <a:spLocks noGrp="1"/>
          </p:cNvSpPr>
          <p:nvPr>
            <p:ph type="subTitle" idx="5"/>
          </p:nvPr>
        </p:nvSpPr>
        <p:spPr>
          <a:xfrm>
            <a:off x="6114701" y="3566785"/>
            <a:ext cx="22587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3" name="Google Shape;83;g103b6f92e54_0_1232"/>
          <p:cNvSpPr txBox="1">
            <a:spLocks noGrp="1"/>
          </p:cNvSpPr>
          <p:nvPr>
            <p:ph type="title" idx="6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APTION_ONLY_1_2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3b6f92e54_0_1244"/>
          <p:cNvSpPr/>
          <p:nvPr/>
        </p:nvSpPr>
        <p:spPr>
          <a:xfrm>
            <a:off x="-109825" y="4039800"/>
            <a:ext cx="1987184" cy="1213853"/>
          </a:xfrm>
          <a:custGeom>
            <a:avLst/>
            <a:gdLst/>
            <a:ahLst/>
            <a:cxnLst/>
            <a:rect l="l" t="t" r="r" b="b"/>
            <a:pathLst>
              <a:path w="19805" h="12098" extrusionOk="0">
                <a:moveTo>
                  <a:pt x="1" y="1"/>
                </a:moveTo>
                <a:lnTo>
                  <a:pt x="1" y="8410"/>
                </a:lnTo>
                <a:cubicBezTo>
                  <a:pt x="1" y="10453"/>
                  <a:pt x="1646" y="12098"/>
                  <a:pt x="3688" y="12098"/>
                </a:cubicBezTo>
                <a:lnTo>
                  <a:pt x="19804" y="12098"/>
                </a:lnTo>
                <a:lnTo>
                  <a:pt x="19008" y="11156"/>
                </a:lnTo>
                <a:cubicBezTo>
                  <a:pt x="17151" y="8927"/>
                  <a:pt x="14406" y="7641"/>
                  <a:pt x="11501" y="7641"/>
                </a:cubicBezTo>
                <a:lnTo>
                  <a:pt x="9790" y="7641"/>
                </a:lnTo>
                <a:lnTo>
                  <a:pt x="5956" y="2852"/>
                </a:lnTo>
                <a:cubicBezTo>
                  <a:pt x="4511" y="1049"/>
                  <a:pt x="2322" y="1"/>
                  <a:pt x="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103b6f92e54_0_1244"/>
          <p:cNvSpPr/>
          <p:nvPr/>
        </p:nvSpPr>
        <p:spPr>
          <a:xfrm rot="-5400000">
            <a:off x="7591865" y="51283"/>
            <a:ext cx="1838276" cy="1536906"/>
          </a:xfrm>
          <a:custGeom>
            <a:avLst/>
            <a:gdLst/>
            <a:ahLst/>
            <a:cxnLst/>
            <a:rect l="l" t="t" r="r" b="b"/>
            <a:pathLst>
              <a:path w="23545" h="19685" extrusionOk="0">
                <a:moveTo>
                  <a:pt x="23545" y="1"/>
                </a:moveTo>
                <a:cubicBezTo>
                  <a:pt x="21250" y="1"/>
                  <a:pt x="19088" y="1115"/>
                  <a:pt x="17735" y="2972"/>
                </a:cubicBezTo>
                <a:lnTo>
                  <a:pt x="10904" y="12442"/>
                </a:lnTo>
                <a:lnTo>
                  <a:pt x="10798" y="12442"/>
                </a:lnTo>
                <a:cubicBezTo>
                  <a:pt x="7442" y="12442"/>
                  <a:pt x="4299" y="14008"/>
                  <a:pt x="2269" y="16674"/>
                </a:cubicBezTo>
                <a:lnTo>
                  <a:pt x="1" y="19685"/>
                </a:lnTo>
                <a:lnTo>
                  <a:pt x="19539" y="19685"/>
                </a:lnTo>
                <a:cubicBezTo>
                  <a:pt x="21754" y="19685"/>
                  <a:pt x="23545" y="17894"/>
                  <a:pt x="23545" y="15679"/>
                </a:cubicBezTo>
                <a:lnTo>
                  <a:pt x="235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103b6f92e54_0_1244"/>
          <p:cNvSpPr/>
          <p:nvPr/>
        </p:nvSpPr>
        <p:spPr>
          <a:xfrm>
            <a:off x="-928001" y="-505343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103b6f92e54_0_1244"/>
          <p:cNvSpPr/>
          <p:nvPr/>
        </p:nvSpPr>
        <p:spPr>
          <a:xfrm>
            <a:off x="8569779" y="4346120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1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3b6f92e54_0_1249"/>
          <p:cNvSpPr/>
          <p:nvPr/>
        </p:nvSpPr>
        <p:spPr>
          <a:xfrm>
            <a:off x="0" y="0"/>
            <a:ext cx="2704870" cy="648066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103b6f92e54_0_1249"/>
          <p:cNvSpPr/>
          <p:nvPr/>
        </p:nvSpPr>
        <p:spPr>
          <a:xfrm>
            <a:off x="236200" y="648075"/>
            <a:ext cx="66900" cy="67650"/>
          </a:xfrm>
          <a:custGeom>
            <a:avLst/>
            <a:gdLst/>
            <a:ahLst/>
            <a:cxnLst/>
            <a:rect l="l" t="t" r="r" b="b"/>
            <a:pathLst>
              <a:path w="2676" h="2706" extrusionOk="0">
                <a:moveTo>
                  <a:pt x="2676" y="1338"/>
                </a:moveTo>
                <a:cubicBezTo>
                  <a:pt x="2676" y="2098"/>
                  <a:pt x="2098" y="2706"/>
                  <a:pt x="1338" y="2706"/>
                </a:cubicBezTo>
                <a:cubicBezTo>
                  <a:pt x="609" y="2706"/>
                  <a:pt x="1" y="2098"/>
                  <a:pt x="1" y="1338"/>
                </a:cubicBezTo>
                <a:cubicBezTo>
                  <a:pt x="1" y="609"/>
                  <a:pt x="609" y="1"/>
                  <a:pt x="1338" y="1"/>
                </a:cubicBezTo>
                <a:cubicBezTo>
                  <a:pt x="2098" y="1"/>
                  <a:pt x="2676" y="609"/>
                  <a:pt x="2676" y="1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103b6f92e54_0_1249"/>
          <p:cNvSpPr/>
          <p:nvPr/>
        </p:nvSpPr>
        <p:spPr>
          <a:xfrm rot="-3600024" flipH="1">
            <a:off x="7775832" y="4404962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g103b6f92e54_0_1249"/>
          <p:cNvSpPr/>
          <p:nvPr/>
        </p:nvSpPr>
        <p:spPr>
          <a:xfrm>
            <a:off x="252925" y="801575"/>
            <a:ext cx="294100" cy="294100"/>
          </a:xfrm>
          <a:custGeom>
            <a:avLst/>
            <a:gdLst/>
            <a:ahLst/>
            <a:cxnLst/>
            <a:rect l="l" t="t" r="r" b="b"/>
            <a:pathLst>
              <a:path w="11764" h="11764" extrusionOk="0">
                <a:moveTo>
                  <a:pt x="11764" y="5897"/>
                </a:moveTo>
                <a:cubicBezTo>
                  <a:pt x="11764" y="9119"/>
                  <a:pt x="9119" y="11764"/>
                  <a:pt x="5867" y="11764"/>
                </a:cubicBezTo>
                <a:cubicBezTo>
                  <a:pt x="2645" y="11764"/>
                  <a:pt x="0" y="9119"/>
                  <a:pt x="0" y="5897"/>
                </a:cubicBezTo>
                <a:cubicBezTo>
                  <a:pt x="0" y="2645"/>
                  <a:pt x="2645" y="1"/>
                  <a:pt x="5867" y="1"/>
                </a:cubicBezTo>
                <a:cubicBezTo>
                  <a:pt x="9119" y="1"/>
                  <a:pt x="11764" y="2645"/>
                  <a:pt x="11764" y="58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g103b6f92e54_0_1249"/>
          <p:cNvSpPr/>
          <p:nvPr/>
        </p:nvSpPr>
        <p:spPr>
          <a:xfrm>
            <a:off x="8541800" y="3243925"/>
            <a:ext cx="1305000" cy="13050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APTION_ONLY_1_1_1_1_2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3b6f92e54_0_1255"/>
          <p:cNvSpPr/>
          <p:nvPr/>
        </p:nvSpPr>
        <p:spPr>
          <a:xfrm rot="10800000">
            <a:off x="-16852" y="-32604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103b6f92e54_0_1255"/>
          <p:cNvSpPr/>
          <p:nvPr/>
        </p:nvSpPr>
        <p:spPr>
          <a:xfrm rot="-3600024" flipH="1">
            <a:off x="7811165" y="4280621"/>
            <a:ext cx="1953002" cy="1038942"/>
          </a:xfrm>
          <a:custGeom>
            <a:avLst/>
            <a:gdLst/>
            <a:ahLst/>
            <a:cxnLst/>
            <a:rect l="l" t="t" r="r" b="b"/>
            <a:pathLst>
              <a:path w="28056" h="14925" extrusionOk="0">
                <a:moveTo>
                  <a:pt x="19392" y="426"/>
                </a:moveTo>
                <a:cubicBezTo>
                  <a:pt x="19210" y="456"/>
                  <a:pt x="19058" y="487"/>
                  <a:pt x="18876" y="517"/>
                </a:cubicBezTo>
                <a:cubicBezTo>
                  <a:pt x="17265" y="882"/>
                  <a:pt x="15775" y="1642"/>
                  <a:pt x="14529" y="2736"/>
                </a:cubicBezTo>
                <a:cubicBezTo>
                  <a:pt x="13253" y="3861"/>
                  <a:pt x="12128" y="5289"/>
                  <a:pt x="10608" y="6140"/>
                </a:cubicBezTo>
                <a:cubicBezTo>
                  <a:pt x="8754" y="7174"/>
                  <a:pt x="6657" y="6657"/>
                  <a:pt x="4651" y="6839"/>
                </a:cubicBezTo>
                <a:cubicBezTo>
                  <a:pt x="3465" y="6931"/>
                  <a:pt x="2158" y="7356"/>
                  <a:pt x="1429" y="8359"/>
                </a:cubicBezTo>
                <a:cubicBezTo>
                  <a:pt x="0" y="10365"/>
                  <a:pt x="1611" y="12341"/>
                  <a:pt x="3374" y="13374"/>
                </a:cubicBezTo>
                <a:cubicBezTo>
                  <a:pt x="5532" y="14651"/>
                  <a:pt x="8207" y="14894"/>
                  <a:pt x="10669" y="14925"/>
                </a:cubicBezTo>
                <a:cubicBezTo>
                  <a:pt x="12918" y="14925"/>
                  <a:pt x="15198" y="14681"/>
                  <a:pt x="17356" y="14013"/>
                </a:cubicBezTo>
                <a:cubicBezTo>
                  <a:pt x="20304" y="13101"/>
                  <a:pt x="23587" y="11520"/>
                  <a:pt x="25806" y="9332"/>
                </a:cubicBezTo>
                <a:cubicBezTo>
                  <a:pt x="27417" y="7721"/>
                  <a:pt x="28055" y="5107"/>
                  <a:pt x="26931" y="3040"/>
                </a:cubicBezTo>
                <a:cubicBezTo>
                  <a:pt x="25532" y="517"/>
                  <a:pt x="21976" y="0"/>
                  <a:pt x="19392" y="4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g103b6f92e54_0_1255"/>
          <p:cNvSpPr/>
          <p:nvPr/>
        </p:nvSpPr>
        <p:spPr>
          <a:xfrm rot="10800000">
            <a:off x="8693271" y="4148087"/>
            <a:ext cx="1356217" cy="1356217"/>
          </a:xfrm>
          <a:custGeom>
            <a:avLst/>
            <a:gdLst/>
            <a:ahLst/>
            <a:cxnLst/>
            <a:rect l="l" t="t" r="r" b="b"/>
            <a:pathLst>
              <a:path w="15971" h="15971" fill="none" extrusionOk="0">
                <a:moveTo>
                  <a:pt x="15971" y="7986"/>
                </a:moveTo>
                <a:cubicBezTo>
                  <a:pt x="15971" y="12390"/>
                  <a:pt x="12389" y="15971"/>
                  <a:pt x="7986" y="15971"/>
                </a:cubicBezTo>
                <a:cubicBezTo>
                  <a:pt x="3569" y="15971"/>
                  <a:pt x="0" y="12390"/>
                  <a:pt x="0" y="7986"/>
                </a:cubicBezTo>
                <a:cubicBezTo>
                  <a:pt x="0" y="3569"/>
                  <a:pt x="3569" y="1"/>
                  <a:pt x="7986" y="1"/>
                </a:cubicBezTo>
                <a:cubicBezTo>
                  <a:pt x="12389" y="1"/>
                  <a:pt x="15971" y="3569"/>
                  <a:pt x="15971" y="7986"/>
                </a:cubicBez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g103b6f92e54_0_1255"/>
          <p:cNvSpPr/>
          <p:nvPr/>
        </p:nvSpPr>
        <p:spPr>
          <a:xfrm rot="10800000">
            <a:off x="-499376" y="-305318"/>
            <a:ext cx="1051084" cy="958159"/>
          </a:xfrm>
          <a:custGeom>
            <a:avLst/>
            <a:gdLst/>
            <a:ahLst/>
            <a:cxnLst/>
            <a:rect l="l" t="t" r="r" b="b"/>
            <a:pathLst>
              <a:path w="18505" h="16869" extrusionOk="0">
                <a:moveTo>
                  <a:pt x="9252" y="0"/>
                </a:moveTo>
                <a:cubicBezTo>
                  <a:pt x="7094" y="0"/>
                  <a:pt x="4935" y="823"/>
                  <a:pt x="3290" y="2467"/>
                </a:cubicBezTo>
                <a:cubicBezTo>
                  <a:pt x="1" y="5770"/>
                  <a:pt x="1" y="11102"/>
                  <a:pt x="3290" y="14392"/>
                </a:cubicBezTo>
                <a:cubicBezTo>
                  <a:pt x="4935" y="16043"/>
                  <a:pt x="7094" y="16869"/>
                  <a:pt x="9252" y="16869"/>
                </a:cubicBezTo>
                <a:cubicBezTo>
                  <a:pt x="11411" y="16869"/>
                  <a:pt x="13570" y="16043"/>
                  <a:pt x="15215" y="14392"/>
                </a:cubicBezTo>
                <a:cubicBezTo>
                  <a:pt x="18504" y="11102"/>
                  <a:pt x="18504" y="5770"/>
                  <a:pt x="15215" y="2467"/>
                </a:cubicBezTo>
                <a:cubicBezTo>
                  <a:pt x="13570" y="823"/>
                  <a:pt x="11411" y="0"/>
                  <a:pt x="925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3b6f92e54_0_1260"/>
          <p:cNvSpPr txBox="1"/>
          <p:nvPr/>
        </p:nvSpPr>
        <p:spPr>
          <a:xfrm>
            <a:off x="2642550" y="3438525"/>
            <a:ext cx="38589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300" b="1" i="0" u="none" strike="noStrike" cap="non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300" b="1" i="0" u="none" strike="noStrike" cap="non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300" b="1" i="0" u="none" strike="noStrike" cap="none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00" b="1" i="0" u="none" strike="noStrike" cap="non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g103b6f92e54_0_1260"/>
          <p:cNvSpPr txBox="1">
            <a:spLocks noGrp="1"/>
          </p:cNvSpPr>
          <p:nvPr>
            <p:ph type="subTitle" idx="1"/>
          </p:nvPr>
        </p:nvSpPr>
        <p:spPr>
          <a:xfrm>
            <a:off x="2642550" y="1669883"/>
            <a:ext cx="3858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03" name="Google Shape;103;g103b6f92e54_0_1260"/>
          <p:cNvSpPr txBox="1">
            <a:spLocks noGrp="1"/>
          </p:cNvSpPr>
          <p:nvPr>
            <p:ph type="title"/>
          </p:nvPr>
        </p:nvSpPr>
        <p:spPr>
          <a:xfrm>
            <a:off x="2642550" y="629275"/>
            <a:ext cx="3858900" cy="8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103b6f92e54_0_1260"/>
          <p:cNvSpPr/>
          <p:nvPr/>
        </p:nvSpPr>
        <p:spPr>
          <a:xfrm>
            <a:off x="-2125" y="0"/>
            <a:ext cx="2390246" cy="572709"/>
          </a:xfrm>
          <a:custGeom>
            <a:avLst/>
            <a:gdLst/>
            <a:ahLst/>
            <a:cxnLst/>
            <a:rect l="l" t="t" r="r" b="b"/>
            <a:pathLst>
              <a:path w="40427" h="9686" extrusionOk="0">
                <a:moveTo>
                  <a:pt x="1" y="0"/>
                </a:moveTo>
                <a:lnTo>
                  <a:pt x="1" y="9058"/>
                </a:lnTo>
                <a:cubicBezTo>
                  <a:pt x="912" y="8420"/>
                  <a:pt x="1824" y="7812"/>
                  <a:pt x="2827" y="7417"/>
                </a:cubicBezTo>
                <a:cubicBezTo>
                  <a:pt x="4328" y="6846"/>
                  <a:pt x="5566" y="6613"/>
                  <a:pt x="6684" y="6613"/>
                </a:cubicBezTo>
                <a:cubicBezTo>
                  <a:pt x="9258" y="6613"/>
                  <a:pt x="11195" y="7850"/>
                  <a:pt x="14226" y="9058"/>
                </a:cubicBezTo>
                <a:cubicBezTo>
                  <a:pt x="15249" y="9459"/>
                  <a:pt x="16382" y="9685"/>
                  <a:pt x="17502" y="9685"/>
                </a:cubicBezTo>
                <a:cubicBezTo>
                  <a:pt x="18678" y="9685"/>
                  <a:pt x="19841" y="9436"/>
                  <a:pt x="20852" y="8876"/>
                </a:cubicBezTo>
                <a:cubicBezTo>
                  <a:pt x="22615" y="7873"/>
                  <a:pt x="23223" y="6657"/>
                  <a:pt x="25290" y="6657"/>
                </a:cubicBezTo>
                <a:cubicBezTo>
                  <a:pt x="25352" y="6656"/>
                  <a:pt x="25413" y="6655"/>
                  <a:pt x="25475" y="6655"/>
                </a:cubicBezTo>
                <a:cubicBezTo>
                  <a:pt x="27711" y="6655"/>
                  <a:pt x="29710" y="7399"/>
                  <a:pt x="31834" y="7399"/>
                </a:cubicBezTo>
                <a:cubicBezTo>
                  <a:pt x="32722" y="7399"/>
                  <a:pt x="33632" y="7269"/>
                  <a:pt x="34591" y="6900"/>
                </a:cubicBezTo>
                <a:cubicBezTo>
                  <a:pt x="37661" y="5745"/>
                  <a:pt x="39545" y="3587"/>
                  <a:pt x="40336" y="456"/>
                </a:cubicBezTo>
                <a:cubicBezTo>
                  <a:pt x="40366" y="304"/>
                  <a:pt x="40396" y="152"/>
                  <a:pt x="404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103b6f92e54_0_1260"/>
          <p:cNvSpPr/>
          <p:nvPr/>
        </p:nvSpPr>
        <p:spPr>
          <a:xfrm flipH="1">
            <a:off x="8505897" y="2805775"/>
            <a:ext cx="2276400" cy="2276400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103b6f92e54_0_1260"/>
          <p:cNvSpPr/>
          <p:nvPr/>
        </p:nvSpPr>
        <p:spPr>
          <a:xfrm flipH="1">
            <a:off x="114278" y="467150"/>
            <a:ext cx="528444" cy="528444"/>
          </a:xfrm>
          <a:custGeom>
            <a:avLst/>
            <a:gdLst/>
            <a:ahLst/>
            <a:cxnLst/>
            <a:rect l="l" t="t" r="r" b="b"/>
            <a:pathLst>
              <a:path w="17174" h="17174" extrusionOk="0">
                <a:moveTo>
                  <a:pt x="8481" y="61"/>
                </a:moveTo>
                <a:cubicBezTo>
                  <a:pt x="3769" y="92"/>
                  <a:pt x="0" y="3982"/>
                  <a:pt x="30" y="8694"/>
                </a:cubicBezTo>
                <a:cubicBezTo>
                  <a:pt x="91" y="13405"/>
                  <a:pt x="3952" y="17174"/>
                  <a:pt x="8693" y="17144"/>
                </a:cubicBezTo>
                <a:cubicBezTo>
                  <a:pt x="13405" y="17083"/>
                  <a:pt x="17174" y="13223"/>
                  <a:pt x="17113" y="8481"/>
                </a:cubicBezTo>
                <a:cubicBezTo>
                  <a:pt x="17082" y="3770"/>
                  <a:pt x="13222" y="0"/>
                  <a:pt x="8481" y="6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103b6f92e54_0_1260"/>
          <p:cNvSpPr/>
          <p:nvPr/>
        </p:nvSpPr>
        <p:spPr>
          <a:xfrm>
            <a:off x="6067329" y="4455000"/>
            <a:ext cx="3074544" cy="688502"/>
          </a:xfrm>
          <a:custGeom>
            <a:avLst/>
            <a:gdLst/>
            <a:ahLst/>
            <a:cxnLst/>
            <a:rect l="l" t="t" r="r" b="b"/>
            <a:pathLst>
              <a:path w="37418" h="8379" extrusionOk="0">
                <a:moveTo>
                  <a:pt x="22572" y="1"/>
                </a:moveTo>
                <a:cubicBezTo>
                  <a:pt x="21393" y="1"/>
                  <a:pt x="20222" y="250"/>
                  <a:pt x="19210" y="810"/>
                </a:cubicBezTo>
                <a:cubicBezTo>
                  <a:pt x="17478" y="1813"/>
                  <a:pt x="16840" y="2999"/>
                  <a:pt x="14803" y="3029"/>
                </a:cubicBezTo>
                <a:cubicBezTo>
                  <a:pt x="14741" y="3030"/>
                  <a:pt x="14680" y="3031"/>
                  <a:pt x="14618" y="3031"/>
                </a:cubicBezTo>
                <a:cubicBezTo>
                  <a:pt x="12381" y="3031"/>
                  <a:pt x="10367" y="2287"/>
                  <a:pt x="8235" y="2287"/>
                </a:cubicBezTo>
                <a:cubicBezTo>
                  <a:pt x="7343" y="2287"/>
                  <a:pt x="6430" y="2417"/>
                  <a:pt x="5472" y="2786"/>
                </a:cubicBezTo>
                <a:cubicBezTo>
                  <a:pt x="2706" y="3850"/>
                  <a:pt x="912" y="5704"/>
                  <a:pt x="0" y="8379"/>
                </a:cubicBezTo>
                <a:lnTo>
                  <a:pt x="37417" y="8379"/>
                </a:lnTo>
                <a:lnTo>
                  <a:pt x="37417" y="2178"/>
                </a:lnTo>
                <a:cubicBezTo>
                  <a:pt x="37357" y="2209"/>
                  <a:pt x="37296" y="2239"/>
                  <a:pt x="37235" y="2239"/>
                </a:cubicBezTo>
                <a:cubicBezTo>
                  <a:pt x="35732" y="2814"/>
                  <a:pt x="34489" y="3050"/>
                  <a:pt x="33364" y="3050"/>
                </a:cubicBezTo>
                <a:cubicBezTo>
                  <a:pt x="30805" y="3050"/>
                  <a:pt x="28856" y="1832"/>
                  <a:pt x="25837" y="628"/>
                </a:cubicBezTo>
                <a:cubicBezTo>
                  <a:pt x="24828" y="227"/>
                  <a:pt x="23696" y="1"/>
                  <a:pt x="225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103b6f92e54_0_1174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g103b6f92e54_0_11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3b6f92e54_0_1177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103b6f92e54_0_117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g103b6f92e54_0_11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3b6f92e54_0_118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103b6f92e54_0_118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g103b6f92e54_0_1181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g103b6f92e54_0_11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103b6f92e54_0_118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g103b6f92e54_0_11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03b6f92e54_0_118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g103b6f92e54_0_118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3b6f92e54_0_118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3b6f92e54_0_119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g103b6f92e54_0_11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103b6f92e54_0_1196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g103b6f92e54_0_119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g103b6f92e54_0_1196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g103b6f92e54_0_1196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g103b6f92e54_0_119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g103b6f92e54_0_119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103b6f92e54_0_1203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g103b6f92e54_0_120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3b6f92e54_0_116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g103b6f92e54_0_116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g103b6f92e54_0_11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9yXNAaPBHbQmEU563AZ5w7Rihpz13p_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6751186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Govdroid/S3ProjectMaths/tree/main/Results" TargetMode="External"/><Relationship Id="rId5" Type="http://schemas.openxmlformats.org/officeDocument/2006/relationships/hyperlink" Target="https://github.com/Govdroid/S3ProjectMaths" TargetMode="External"/><Relationship Id="rId4" Type="http://schemas.openxmlformats.org/officeDocument/2006/relationships/hyperlink" Target="https://openaccess.thecvf.com/content_ICCV_2019/papers/Liu_Learning_Deep_Priors_for_Image_Dehazing_ICCV_2019_paper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eN93-uBSobTPSOzVjnulh2LCU2q57tM4aeG35If5bS8/edit?usp=shari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>
            <a:spLocks noGrp="1"/>
          </p:cNvSpPr>
          <p:nvPr>
            <p:ph type="ctrTitle"/>
          </p:nvPr>
        </p:nvSpPr>
        <p:spPr>
          <a:xfrm>
            <a:off x="1767075" y="1338413"/>
            <a:ext cx="5793900" cy="19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n" sz="4300" b="1">
                <a:solidFill>
                  <a:srgbClr val="76A5AF"/>
                </a:solidFill>
                <a:latin typeface="Cinzel"/>
                <a:ea typeface="Cinzel"/>
                <a:cs typeface="Cinzel"/>
                <a:sym typeface="Cinzel"/>
              </a:rPr>
              <a:t>Image Dehazing</a:t>
            </a:r>
            <a:endParaRPr sz="4300" b="1">
              <a:solidFill>
                <a:srgbClr val="76A5AF"/>
              </a:solidFill>
              <a:latin typeface="Cinzel"/>
              <a:ea typeface="Cinzel"/>
              <a:cs typeface="Cinzel"/>
              <a:sym typeface="Cinzel"/>
            </a:endParaRPr>
          </a:p>
        </p:txBody>
      </p:sp>
      <p:sp>
        <p:nvSpPr>
          <p:cNvPr id="113" name="Google Shape;113;p1"/>
          <p:cNvSpPr txBox="1">
            <a:spLocks noGrp="1"/>
          </p:cNvSpPr>
          <p:nvPr>
            <p:ph type="subTitle" idx="1"/>
          </p:nvPr>
        </p:nvSpPr>
        <p:spPr>
          <a:xfrm>
            <a:off x="2535925" y="3607006"/>
            <a:ext cx="41988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2300">
                <a:latin typeface="Lora Medium"/>
                <a:ea typeface="Lora Medium"/>
                <a:cs typeface="Lora Medium"/>
                <a:sym typeface="Lora Medium"/>
              </a:rPr>
              <a:t>GROUP - 6</a:t>
            </a:r>
            <a:endParaRPr sz="2300">
              <a:latin typeface="Lora Medium"/>
              <a:ea typeface="Lora Medium"/>
              <a:cs typeface="Lora Medium"/>
              <a:sym typeface="Lora Medium"/>
            </a:endParaRPr>
          </a:p>
        </p:txBody>
      </p:sp>
      <p:sp>
        <p:nvSpPr>
          <p:cNvPr id="114" name="Google Shape;114;p1"/>
          <p:cNvSpPr/>
          <p:nvPr/>
        </p:nvSpPr>
        <p:spPr>
          <a:xfrm rot="10800000" flipH="1">
            <a:off x="4553282" y="1039880"/>
            <a:ext cx="164083" cy="81"/>
          </a:xfrm>
          <a:custGeom>
            <a:avLst/>
            <a:gdLst/>
            <a:ahLst/>
            <a:cxnLst/>
            <a:rect l="l" t="t" r="r" b="b"/>
            <a:pathLst>
              <a:path w="2017" h="1" fill="none" extrusionOk="0">
                <a:moveTo>
                  <a:pt x="0" y="1"/>
                </a:moveTo>
                <a:lnTo>
                  <a:pt x="2016" y="1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miter lim="1326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>
            <a:spLocks noGrp="1"/>
          </p:cNvSpPr>
          <p:nvPr>
            <p:ph type="title"/>
          </p:nvPr>
        </p:nvSpPr>
        <p:spPr>
          <a:xfrm>
            <a:off x="1884250" y="472975"/>
            <a:ext cx="2855100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3333"/>
              <a:buNone/>
            </a:pPr>
            <a:r>
              <a:rPr lang="en" u="sng"/>
              <a:t>Dataset</a:t>
            </a:r>
            <a:endParaRPr u="sng"/>
          </a:p>
        </p:txBody>
      </p:sp>
      <p:sp>
        <p:nvSpPr>
          <p:cNvPr id="182" name="Google Shape;182;p9"/>
          <p:cNvSpPr txBox="1"/>
          <p:nvPr/>
        </p:nvSpPr>
        <p:spPr>
          <a:xfrm>
            <a:off x="544800" y="1059775"/>
            <a:ext cx="4440900" cy="1915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 Dataset used for this project consist of images of both jpg and png formats.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sng" strike="noStrike" cap="none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</a:t>
            </a:r>
            <a:endParaRPr sz="1500" b="0" i="0" u="none" strike="noStrike" cap="none">
              <a:solidFill>
                <a:srgbClr val="0000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3" name="Google Shape;183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82775" y="1059775"/>
            <a:ext cx="3533124" cy="22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"/>
          <p:cNvSpPr txBox="1">
            <a:spLocks noGrp="1"/>
          </p:cNvSpPr>
          <p:nvPr>
            <p:ph type="title"/>
          </p:nvPr>
        </p:nvSpPr>
        <p:spPr>
          <a:xfrm>
            <a:off x="866075" y="445025"/>
            <a:ext cx="4030800" cy="8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11"/>
              <a:buNone/>
            </a:pPr>
            <a:r>
              <a:rPr lang="en" u="sng"/>
              <a:t>Base Papers / Demo Code</a:t>
            </a:r>
            <a:endParaRPr u="sng"/>
          </a:p>
        </p:txBody>
      </p:sp>
      <p:sp>
        <p:nvSpPr>
          <p:cNvPr id="189" name="Google Shape;189;p8"/>
          <p:cNvSpPr txBox="1"/>
          <p:nvPr/>
        </p:nvSpPr>
        <p:spPr>
          <a:xfrm>
            <a:off x="802675" y="1397375"/>
            <a:ext cx="2828400" cy="30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8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Paper 1 : </a:t>
            </a:r>
            <a:endParaRPr sz="18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8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Base paper 1</a:t>
            </a: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8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Paper 2 : </a:t>
            </a:r>
            <a:endParaRPr sz="18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8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Base paper 2</a:t>
            </a: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4896975" y="1466700"/>
            <a:ext cx="2567700" cy="2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Montserrat"/>
                <a:ea typeface="Montserrat"/>
                <a:cs typeface="Montserrat"/>
                <a:sym typeface="Montserrat"/>
              </a:rPr>
              <a:t>Github :</a:t>
            </a:r>
            <a:endParaRPr sz="18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GitHubLink</a:t>
            </a:r>
            <a:endParaRPr sz="1800" u="sng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u="sng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u="sng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u="sng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Montserrat"/>
                <a:ea typeface="Montserrat"/>
                <a:cs typeface="Montserrat"/>
                <a:sym typeface="Montserrat"/>
              </a:rPr>
              <a:t>Results Obtained :</a:t>
            </a:r>
            <a:endParaRPr sz="18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ResultsLink</a:t>
            </a:r>
            <a:endParaRPr sz="1800" u="sng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4464675" y="166175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u="sng">
              <a:solidFill>
                <a:schemeClr val="hlink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"/>
          <p:cNvSpPr txBox="1"/>
          <p:nvPr/>
        </p:nvSpPr>
        <p:spPr>
          <a:xfrm>
            <a:off x="1346575" y="1592650"/>
            <a:ext cx="6172200" cy="14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lang="en" sz="1600" b="1">
                <a:latin typeface="Montserrat"/>
                <a:ea typeface="Montserrat"/>
                <a:cs typeface="Montserrat"/>
                <a:sym typeface="Montserrat"/>
              </a:rPr>
              <a:t> web-</a:t>
            </a:r>
            <a:r>
              <a:rPr lang="en" sz="16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link given below provides the rough work, statistics and information regarding the current status of our project.</a:t>
            </a:r>
            <a:r>
              <a:rPr lang="en" sz="1600" b="1">
                <a:latin typeface="Montserrat"/>
                <a:ea typeface="Montserrat"/>
                <a:cs typeface="Montserrat"/>
                <a:sym typeface="Montserrat"/>
              </a:rPr>
              <a:t> The dataset are also </a:t>
            </a:r>
            <a:r>
              <a:rPr lang="en" sz="16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included.</a:t>
            </a:r>
            <a:endParaRPr sz="16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Image</a:t>
            </a:r>
            <a:r>
              <a:rPr lang="en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DehazingR</a:t>
            </a:r>
            <a:r>
              <a:rPr lang="en" sz="15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eport</a:t>
            </a:r>
            <a:r>
              <a:rPr lang="en" sz="15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L</a:t>
            </a:r>
            <a:r>
              <a:rPr lang="en" sz="15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ink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"/>
          <p:cNvSpPr txBox="1">
            <a:spLocks noGrp="1"/>
          </p:cNvSpPr>
          <p:nvPr>
            <p:ph type="title" idx="4294967295"/>
          </p:nvPr>
        </p:nvSpPr>
        <p:spPr>
          <a:xfrm>
            <a:off x="653050" y="2946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4074"/>
              <a:buNone/>
            </a:pPr>
            <a:r>
              <a:rPr lang="en" u="sng"/>
              <a:t>References</a:t>
            </a:r>
            <a:endParaRPr u="sng"/>
          </a:p>
        </p:txBody>
      </p:sp>
      <p:sp>
        <p:nvSpPr>
          <p:cNvPr id="202" name="Google Shape;202;p15"/>
          <p:cNvSpPr txBox="1"/>
          <p:nvPr/>
        </p:nvSpPr>
        <p:spPr>
          <a:xfrm>
            <a:off x="598250" y="1017725"/>
            <a:ext cx="8107200" cy="44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Dana Berman, Tali Treibitz, and Shai Avidan. Non-local Image Dehazing. In CVPR, pages 1628–1636, 2016.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Kaiming He, Jian Sun, and Xiaoou Tang. Single image haze removal using dark channel prior. In CVPR, pages 1956– 1963, 2009..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P. Carr and R. Hartley. Improved single image dehazing using geometry. In Digital Image Computing: Techniques and Applications, pages 103–110, Dec. 2009.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L. Kratz and K. Nishino. Factorizing scene albedo and depth from a single foggy image. In ICCV’09, pages 1701–1708, Oct. 2009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Huiyan Liu, Wenzhang He&amp;Rui Liu, “An improved fog degrading image enhancement algorithm based on Fuzzy contrast“ on 2010 International conference on computational intelligence &amp; security.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03b6f92e54_0_1268"/>
          <p:cNvSpPr txBox="1">
            <a:spLocks noGrp="1"/>
          </p:cNvSpPr>
          <p:nvPr>
            <p:ph type="title" idx="4294967295"/>
          </p:nvPr>
        </p:nvSpPr>
        <p:spPr>
          <a:xfrm>
            <a:off x="1847375" y="2101125"/>
            <a:ext cx="5304600" cy="8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680"/>
              <a:t>Thank You!</a:t>
            </a:r>
            <a:endParaRPr sz="468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"/>
          <p:cNvSpPr txBox="1"/>
          <p:nvPr/>
        </p:nvSpPr>
        <p:spPr>
          <a:xfrm>
            <a:off x="1246400" y="1309450"/>
            <a:ext cx="643440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      </a:t>
            </a:r>
            <a:r>
              <a:rPr lang="en" sz="1500" b="1" i="0" u="sng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GROUP MEMBERS</a:t>
            </a:r>
            <a:endParaRPr sz="1500" b="1" i="0" u="sng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1" i="0" u="sng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1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ABHIJITH A THAMPI                      -         AM.EN.U4AIE20102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ADITHYAN M NAIR                         -         AM.EN.U4AIE20105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AJAY G NAIR                                     -        AM.EN.U4AIE20108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DEVAKRISHNA SANIL KUMAR    -        AM.EN.U4AIE20119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GOVIND NANDAKUMAR              -        AM.EN.U4AIE20129 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"/>
          <p:cNvSpPr txBox="1">
            <a:spLocks noGrp="1"/>
          </p:cNvSpPr>
          <p:nvPr>
            <p:ph type="title"/>
          </p:nvPr>
        </p:nvSpPr>
        <p:spPr>
          <a:xfrm>
            <a:off x="663525" y="28495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9365"/>
              <a:buNone/>
            </a:pPr>
            <a:r>
              <a:rPr lang="en" u="sng"/>
              <a:t>Project Description</a:t>
            </a:r>
            <a:endParaRPr u="sng"/>
          </a:p>
        </p:txBody>
      </p:sp>
      <p:sp>
        <p:nvSpPr>
          <p:cNvPr id="125" name="Google Shape;125;p3"/>
          <p:cNvSpPr txBox="1"/>
          <p:nvPr/>
        </p:nvSpPr>
        <p:spPr>
          <a:xfrm>
            <a:off x="663525" y="998025"/>
            <a:ext cx="60369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➔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Image dehazing is a well-known ill-posed problem, which usually requires some image priors to make the problem well-posed. Single image dehazing aims to estimate a haze-free image from a hazy                             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image. It is a classical image processing problem, which 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has been an active research topic in the vision and 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graphics communities within the last decade.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➔"/>
            </a:pPr>
            <a:r>
              <a:rPr lang="en" sz="15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As numerous real-world tasks (e.g., traffic detection and environmental monitoring) require high-quality images, and the hazy environment usually leads to deprecated images, it is of great interest to develop an effective algorithm to recover haze-free images. </a:t>
            </a:r>
            <a:endParaRPr sz="15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6" name="Google Shape;12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23425" y="1391950"/>
            <a:ext cx="2332800" cy="175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4074"/>
              <a:buNone/>
            </a:pPr>
            <a:r>
              <a:rPr lang="en" u="sng"/>
              <a:t>DEHAZING </a:t>
            </a:r>
            <a:endParaRPr u="sng"/>
          </a:p>
        </p:txBody>
      </p:sp>
      <p:sp>
        <p:nvSpPr>
          <p:cNvPr id="132" name="Google Shape;132;p4"/>
          <p:cNvSpPr txBox="1"/>
          <p:nvPr/>
        </p:nvSpPr>
        <p:spPr>
          <a:xfrm>
            <a:off x="1014900" y="1214775"/>
            <a:ext cx="71142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❖"/>
            </a:pPr>
            <a:r>
              <a:rPr lang="en" sz="20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physical degradation process known as the atmospheric scattering model has been widely applied in many dehaze works. In this manner, the Contextual Regularization based image dehazing is proposed.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238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❖"/>
            </a:pPr>
            <a:r>
              <a:rPr lang="en" sz="200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 method for recovering a haze-free image given a single photograph as an input.</a:t>
            </a:r>
            <a:endParaRPr sz="20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None/>
            </a:pPr>
            <a:endParaRPr sz="20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None/>
            </a:pPr>
            <a:endParaRPr sz="150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"/>
          <p:cNvSpPr txBox="1">
            <a:spLocks noGrp="1"/>
          </p:cNvSpPr>
          <p:nvPr>
            <p:ph type="title"/>
          </p:nvPr>
        </p:nvSpPr>
        <p:spPr>
          <a:xfrm>
            <a:off x="713100" y="4279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4074"/>
              <a:buNone/>
            </a:pPr>
            <a:r>
              <a:rPr lang="en" u="sng"/>
              <a:t>METHODOLOGY</a:t>
            </a:r>
            <a:endParaRPr u="sng"/>
          </a:p>
        </p:txBody>
      </p:sp>
      <p:sp>
        <p:nvSpPr>
          <p:cNvPr id="138" name="Google Shape;138;p5"/>
          <p:cNvSpPr txBox="1"/>
          <p:nvPr/>
        </p:nvSpPr>
        <p:spPr>
          <a:xfrm>
            <a:off x="974979" y="1199326"/>
            <a:ext cx="7322400" cy="28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❖"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Atmospheric light estimation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❖"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IMAGING MODEL AND PROBLEM CONSTRAINTS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I(x) = t(x)J(x) + (1 − t(x))A</a:t>
            </a: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❖"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Transmission Map Estimation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❖"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Scene Radiance Recovery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</a:t>
            </a:r>
            <a:endParaRPr/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None/>
            </a:pPr>
            <a:endParaRPr sz="18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9" name="Google Shape;13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5900" y="3545949"/>
            <a:ext cx="1903108" cy="51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3b6f92e54_3_0"/>
          <p:cNvSpPr txBox="1">
            <a:spLocks noGrp="1"/>
          </p:cNvSpPr>
          <p:nvPr>
            <p:ph type="title"/>
          </p:nvPr>
        </p:nvSpPr>
        <p:spPr>
          <a:xfrm>
            <a:off x="399950" y="42795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</a:t>
            </a:r>
            <a:r>
              <a:rPr lang="en" sz="4022">
                <a:solidFill>
                  <a:srgbClr val="000000"/>
                </a:solidFill>
              </a:rPr>
              <a:t> </a:t>
            </a:r>
            <a:r>
              <a:rPr lang="en" sz="4022" u="sng">
                <a:solidFill>
                  <a:srgbClr val="000000"/>
                </a:solidFill>
              </a:rPr>
              <a:t>Atmospheric Light Estimation</a:t>
            </a:r>
            <a:endParaRPr sz="6422" u="sng"/>
          </a:p>
        </p:txBody>
      </p:sp>
      <p:sp>
        <p:nvSpPr>
          <p:cNvPr id="145" name="Google Shape;145;g103b6f92e54_3_0"/>
          <p:cNvSpPr txBox="1"/>
          <p:nvPr/>
        </p:nvSpPr>
        <p:spPr>
          <a:xfrm>
            <a:off x="520725" y="1126475"/>
            <a:ext cx="78429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2732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first pick up the top 0.1% brightest pixels in the dark channel, and then select the one with the highest intensity as the estimate of A.</a:t>
            </a:r>
            <a:endParaRPr sz="1500" dirty="0">
              <a:solidFill>
                <a:srgbClr val="2732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2732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27324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following method produces a similar result but performs more efficiently.</a:t>
            </a:r>
            <a:endParaRPr sz="1500" dirty="0">
              <a:solidFill>
                <a:srgbClr val="2732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27324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The method begins with filtering each color channel of an input image by a minimum filter with a moving window. </a:t>
            </a: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Then the maximum value of each color channel is taken as the estimate of the component of A.</a:t>
            </a: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7324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7324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7324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7324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3b6f92e54_4_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Estimation of Scene Transmission</a:t>
            </a:r>
            <a:endParaRPr u="sng"/>
          </a:p>
        </p:txBody>
      </p:sp>
      <p:sp>
        <p:nvSpPr>
          <p:cNvPr id="151" name="Google Shape;151;g103b6f92e54_4_0"/>
          <p:cNvSpPr txBox="1"/>
          <p:nvPr/>
        </p:nvSpPr>
        <p:spPr>
          <a:xfrm>
            <a:off x="393200" y="1168975"/>
            <a:ext cx="820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g103b6f92e54_4_0"/>
          <p:cNvSpPr txBox="1"/>
          <p:nvPr/>
        </p:nvSpPr>
        <p:spPr>
          <a:xfrm>
            <a:off x="393200" y="1314125"/>
            <a:ext cx="8750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Dehazing an image requires to estimate an appropriate transmission function t(x) and the global atmospheric light A.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" name="Google Shape;153;g103b6f92e54_4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8650" y="2103050"/>
            <a:ext cx="4314825" cy="115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103b6f92e54_4_0"/>
          <p:cNvSpPr txBox="1"/>
          <p:nvPr/>
        </p:nvSpPr>
        <p:spPr>
          <a:xfrm>
            <a:off x="1381313" y="3507825"/>
            <a:ext cx="66813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where F(·) is the Fourier transform and F−1(·) is its inverse transform, (·) represents the complex conjugate, and ◦ denotes the element-wise multiplication. The division is also performed in an element-wise manner.λ is the regularization parameter, β is the medium extinction coefficient, uj is the auxiliary variable, Dj is a first-order differential operator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>
            <a:spLocks noGrp="1"/>
          </p:cNvSpPr>
          <p:nvPr>
            <p:ph type="title" idx="6"/>
          </p:nvPr>
        </p:nvSpPr>
        <p:spPr>
          <a:xfrm>
            <a:off x="713225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4074"/>
              <a:buNone/>
            </a:pPr>
            <a:r>
              <a:rPr lang="en" u="sng"/>
              <a:t>Current Status of the Project</a:t>
            </a:r>
            <a:endParaRPr u="sng"/>
          </a:p>
        </p:txBody>
      </p:sp>
      <p:sp>
        <p:nvSpPr>
          <p:cNvPr id="160" name="Google Shape;160;p10"/>
          <p:cNvSpPr txBox="1"/>
          <p:nvPr/>
        </p:nvSpPr>
        <p:spPr>
          <a:xfrm>
            <a:off x="713225" y="1496750"/>
            <a:ext cx="7717800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273240"/>
                </a:solidFill>
                <a:latin typeface="Montserrat"/>
                <a:ea typeface="Montserrat"/>
                <a:cs typeface="Montserrat"/>
                <a:sym typeface="Montserrat"/>
              </a:rPr>
              <a:t>Currently we are working on a dataset of an </a:t>
            </a:r>
            <a:r>
              <a:rPr lang="en" sz="1500" b="0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image with dimensions 640 x 963 pixels. We selected the image from the dataset and produced dehazed versions of the image using Boundary Constraint and Contextual Regularization</a:t>
            </a:r>
            <a:r>
              <a:rPr lang="en" sz="1500" b="0" i="0" u="none" strike="noStrike" cap="none" dirty="0">
                <a:solidFill>
                  <a:srgbClr val="273240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1600" b="0" i="0" u="none" strike="noStrike" cap="none" dirty="0">
              <a:solidFill>
                <a:srgbClr val="27324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/>
        </p:nvSpPr>
        <p:spPr>
          <a:xfrm>
            <a:off x="2216875" y="237525"/>
            <a:ext cx="149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sng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Original Image</a:t>
            </a:r>
            <a:endParaRPr sz="1400" b="1" i="0" u="sng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4" name="Google Shape;174;p12"/>
          <p:cNvSpPr txBox="1"/>
          <p:nvPr/>
        </p:nvSpPr>
        <p:spPr>
          <a:xfrm>
            <a:off x="5695363" y="237525"/>
            <a:ext cx="2561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" sz="1400" b="1" i="0" u="sng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Dehazed Image</a:t>
            </a:r>
            <a:endParaRPr sz="1400" b="1" i="0" u="sng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5" name="Google Shape;17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84300" y="637725"/>
            <a:ext cx="2909550" cy="4286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2"/>
          <p:cNvPicPr preferRelativeResize="0"/>
          <p:nvPr/>
        </p:nvPicPr>
        <p:blipFill rotWithShape="1">
          <a:blip r:embed="rId4">
            <a:alphaModFix/>
          </a:blip>
          <a:srcRect b="2229"/>
          <a:stretch/>
        </p:blipFill>
        <p:spPr>
          <a:xfrm>
            <a:off x="1510300" y="637725"/>
            <a:ext cx="2909551" cy="4291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688</Words>
  <Application>Microsoft Office PowerPoint</Application>
  <PresentationFormat>On-screen Show (16:9)</PresentationFormat>
  <Paragraphs>82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Source Code Pro</vt:lpstr>
      <vt:lpstr>Arial</vt:lpstr>
      <vt:lpstr>Lora Medium</vt:lpstr>
      <vt:lpstr>Cinzel</vt:lpstr>
      <vt:lpstr>Calibri</vt:lpstr>
      <vt:lpstr>Montserrat</vt:lpstr>
      <vt:lpstr>Noto Sans Symbols</vt:lpstr>
      <vt:lpstr>Amatic SC</vt:lpstr>
      <vt:lpstr>Open Sans</vt:lpstr>
      <vt:lpstr>Times New Roman</vt:lpstr>
      <vt:lpstr>Beach Day</vt:lpstr>
      <vt:lpstr>Image Dehazing</vt:lpstr>
      <vt:lpstr>PowerPoint Presentation</vt:lpstr>
      <vt:lpstr>Project Description</vt:lpstr>
      <vt:lpstr>DEHAZING </vt:lpstr>
      <vt:lpstr>METHODOLOGY</vt:lpstr>
      <vt:lpstr>                              Atmospheric Light Estimation</vt:lpstr>
      <vt:lpstr>Estimation of Scene Transmission</vt:lpstr>
      <vt:lpstr>Current Status of the Project</vt:lpstr>
      <vt:lpstr>PowerPoint Presentation</vt:lpstr>
      <vt:lpstr>Dataset</vt:lpstr>
      <vt:lpstr>Base Papers / Demo Code</vt:lpstr>
      <vt:lpstr>PowerPoint Presentation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Dehazing</dc:title>
  <cp:lastModifiedBy>ABHIJITH A THAMPI - AM.EN.U4AIE20102</cp:lastModifiedBy>
  <cp:revision>2</cp:revision>
  <dcterms:modified xsi:type="dcterms:W3CDTF">2021-12-07T11:15:35Z</dcterms:modified>
</cp:coreProperties>
</file>